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5"/>
  </p:notesMasterIdLst>
  <p:sldIdLst>
    <p:sldId id="256" r:id="rId2"/>
    <p:sldId id="257" r:id="rId3"/>
    <p:sldId id="262" r:id="rId4"/>
    <p:sldId id="310" r:id="rId5"/>
    <p:sldId id="332" r:id="rId6"/>
    <p:sldId id="271" r:id="rId7"/>
    <p:sldId id="333" r:id="rId8"/>
    <p:sldId id="334" r:id="rId9"/>
    <p:sldId id="335" r:id="rId10"/>
    <p:sldId id="336" r:id="rId11"/>
    <p:sldId id="337" r:id="rId12"/>
    <p:sldId id="339" r:id="rId13"/>
    <p:sldId id="338" r:id="rId14"/>
    <p:sldId id="340" r:id="rId15"/>
    <p:sldId id="341" r:id="rId16"/>
    <p:sldId id="342" r:id="rId17"/>
    <p:sldId id="331" r:id="rId18"/>
    <p:sldId id="328" r:id="rId19"/>
    <p:sldId id="329" r:id="rId20"/>
    <p:sldId id="330" r:id="rId21"/>
    <p:sldId id="343" r:id="rId22"/>
    <p:sldId id="269" r:id="rId23"/>
    <p:sldId id="309" r:id="rId24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26"/>
      <p:bold r:id="rId27"/>
      <p:italic r:id="rId28"/>
      <p:boldItalic r:id="rId29"/>
    </p:embeddedFont>
    <p:embeddedFont>
      <p:font typeface="Fira Sans Condensed Light" panose="020B0604020202020204" charset="0"/>
      <p:regular r:id="rId30"/>
      <p:bold r:id="rId31"/>
      <p:italic r:id="rId32"/>
      <p:boldItalic r:id="rId33"/>
    </p:embeddedFont>
    <p:embeddedFont>
      <p:font typeface="Fira Sans Condensed" panose="020B0604020202020204" charset="0"/>
      <p:regular r:id="rId34"/>
      <p:bold r:id="rId35"/>
      <p:italic r:id="rId36"/>
      <p:boldItalic r:id="rId37"/>
    </p:embeddedFont>
    <p:embeddedFont>
      <p:font typeface="Anton" panose="020B0604020202020204" charset="0"/>
      <p:regular r:id="rId38"/>
    </p:embeddedFont>
    <p:embeddedFont>
      <p:font typeface="Rajdhani" panose="020B0604020202020204" charset="0"/>
      <p:regular r:id="rId39"/>
      <p:bold r:id="rId40"/>
    </p:embeddedFont>
    <p:embeddedFont>
      <p:font typeface="Advent Pro Light" panose="020B060402020202020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FFF9"/>
    <a:srgbClr val="064153"/>
    <a:srgbClr val="FF7C80"/>
    <a:srgbClr val="0438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EEDA75-1FC0-482A-90CF-F9D31E770D13}">
  <a:tblStyle styleId="{6AEEDA75-1FC0-482A-90CF-F9D31E770D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jpg>
</file>

<file path=ppt/media/image10.jpeg>
</file>

<file path=ppt/media/image11.pn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91809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01414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6047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62257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6457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7080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46668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33645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28623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1793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58123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466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8678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8380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93172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2890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5040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0727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1351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51560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7561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50611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7751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8" r:id="rId6"/>
    <p:sldLayoutId id="2147483659" r:id="rId7"/>
    <p:sldLayoutId id="2147483666" r:id="rId8"/>
    <p:sldLayoutId id="214748366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2312824" y="670210"/>
            <a:ext cx="6400800" cy="25428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>
                <a:latin typeface="Rajdhani"/>
                <a:ea typeface="Rajdhani"/>
                <a:cs typeface="Rajdhani"/>
                <a:sym typeface="Rajdhani"/>
              </a:rPr>
              <a:t>AI FACE DETECTOR</a:t>
            </a:r>
            <a:br>
              <a:rPr lang="en" sz="4800" dirty="0" smtClean="0">
                <a:latin typeface="Rajdhani"/>
                <a:ea typeface="Rajdhani"/>
                <a:cs typeface="Rajdhani"/>
                <a:sym typeface="Rajdhani"/>
              </a:rPr>
            </a:br>
            <a:r>
              <a:rPr lang="en" sz="4800" dirty="0" smtClean="0">
                <a:latin typeface="Rajdhani"/>
                <a:ea typeface="Rajdhani"/>
                <a:cs typeface="Rajdhani"/>
                <a:sym typeface="Rajdhani"/>
              </a:rPr>
              <a:t> </a:t>
            </a:r>
            <a:r>
              <a:rPr lang="en" sz="3200" dirty="0">
                <a:latin typeface="Rajdhani"/>
                <a:ea typeface="Rajdhani"/>
                <a:cs typeface="Rajdhani"/>
                <a:sym typeface="Rajdhani"/>
              </a:rPr>
              <a:t>WITH</a:t>
            </a:r>
            <a:r>
              <a:rPr lang="en" sz="4800" dirty="0">
                <a:latin typeface="Rajdhani"/>
                <a:ea typeface="Rajdhani"/>
                <a:cs typeface="Rajdhani"/>
                <a:sym typeface="Rajdhani"/>
              </a:rPr>
              <a:t> </a:t>
            </a:r>
            <a:r>
              <a:rPr lang="en" sz="4800" dirty="0" smtClean="0">
                <a:latin typeface="Rajdhani"/>
                <a:ea typeface="Rajdhani"/>
                <a:cs typeface="Rajdhani"/>
                <a:sym typeface="Rajdhani"/>
              </a:rPr>
              <a:t/>
            </a:r>
            <a:br>
              <a:rPr lang="en" sz="4800" dirty="0" smtClean="0">
                <a:latin typeface="Rajdhani"/>
                <a:ea typeface="Rajdhani"/>
                <a:cs typeface="Rajdhani"/>
                <a:sym typeface="Rajdhani"/>
              </a:rPr>
            </a:br>
            <a:r>
              <a:rPr lang="en" sz="4800" dirty="0" smtClean="0">
                <a:latin typeface="Rajdhani"/>
                <a:ea typeface="Rajdhani"/>
                <a:cs typeface="Rajdhani"/>
                <a:sym typeface="Rajdhani"/>
              </a:rPr>
              <a:t>PYTHON</a:t>
            </a:r>
            <a:endParaRPr sz="4800" dirty="0">
              <a:latin typeface="Rajdhani"/>
              <a:ea typeface="Rajdhani"/>
              <a:cs typeface="Rajdhani"/>
              <a:sym typeface="Rajdhani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910FACE0-E177-5562-F168-391A6D77280F}"/>
              </a:ext>
            </a:extLst>
          </p:cNvPr>
          <p:cNvGrpSpPr/>
          <p:nvPr/>
        </p:nvGrpSpPr>
        <p:grpSpPr>
          <a:xfrm>
            <a:off x="5040156" y="3854912"/>
            <a:ext cx="3673468" cy="782844"/>
            <a:chOff x="2322179" y="3888515"/>
            <a:chExt cx="3673468" cy="782844"/>
          </a:xfrm>
        </p:grpSpPr>
        <p:sp>
          <p:nvSpPr>
            <p:cNvPr id="5" name="Google Shape;119;p26">
              <a:extLst>
                <a:ext uri="{FF2B5EF4-FFF2-40B4-BE49-F238E27FC236}">
                  <a16:creationId xmlns="" xmlns:a16="http://schemas.microsoft.com/office/drawing/2014/main" id="{613C07DD-BB8E-AA7D-D7EB-1617E2E6F173}"/>
                </a:ext>
              </a:extLst>
            </p:cNvPr>
            <p:cNvSpPr txBox="1">
              <a:spLocks/>
            </p:cNvSpPr>
            <p:nvPr/>
          </p:nvSpPr>
          <p:spPr>
            <a:xfrm>
              <a:off x="2322179" y="3888515"/>
              <a:ext cx="3673468" cy="4215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sz="2400" dirty="0" smtClean="0">
                  <a:solidFill>
                    <a:schemeClr val="tx2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S.ESTHER JEBA THANGAM</a:t>
              </a:r>
              <a:endParaRPr lang="en-US" sz="24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6" name="Google Shape;119;p26">
              <a:extLst>
                <a:ext uri="{FF2B5EF4-FFF2-40B4-BE49-F238E27FC236}">
                  <a16:creationId xmlns="" xmlns:a16="http://schemas.microsoft.com/office/drawing/2014/main" id="{27D3915A-620A-76FC-DDD0-D030C9BF2D45}"/>
                </a:ext>
              </a:extLst>
            </p:cNvPr>
            <p:cNvSpPr txBox="1">
              <a:spLocks/>
            </p:cNvSpPr>
            <p:nvPr/>
          </p:nvSpPr>
          <p:spPr>
            <a:xfrm>
              <a:off x="2322179" y="4249859"/>
              <a:ext cx="3673468" cy="4215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sz="1800" dirty="0">
                  <a:solidFill>
                    <a:schemeClr val="tx2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PRESENTERS</a:t>
              </a:r>
            </a:p>
          </p:txBody>
        </p:sp>
      </p:grpSp>
      <p:pic>
        <p:nvPicPr>
          <p:cNvPr id="8" name="Google Shape;104;p24">
            <a:extLst>
              <a:ext uri="{FF2B5EF4-FFF2-40B4-BE49-F238E27FC236}">
                <a16:creationId xmlns="" xmlns:a16="http://schemas.microsoft.com/office/drawing/2014/main" id="{D566BD75-DEB9-2B1B-78C1-83C2C66ADD7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42834" y="1325980"/>
            <a:ext cx="2969740" cy="3303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360" y="766641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pPr marL="1433513" indent="0">
              <a:buClr>
                <a:schemeClr val="bg1"/>
              </a:buClr>
              <a:buNone/>
            </a:pPr>
            <a:r>
              <a:rPr lang="en-IN" sz="2400" dirty="0" smtClean="0"/>
              <a:t>📊 </a:t>
            </a:r>
            <a:r>
              <a:rPr lang="en-IN" sz="2400" b="1" dirty="0" smtClean="0"/>
              <a:t>Status Log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sz="2400" dirty="0"/>
              <a:t>Track uncommitted changes</a:t>
            </a:r>
            <a:r>
              <a:rPr lang="en-IN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View concise commit history (e.g., “Added </a:t>
            </a:r>
            <a:r>
              <a:rPr lang="en-US" sz="2400" dirty="0" err="1"/>
              <a:t>Haar</a:t>
            </a:r>
            <a:r>
              <a:rPr lang="en-US" sz="2400" dirty="0"/>
              <a:t> Cascade detection”, “Integrated CNN</a:t>
            </a:r>
            <a:r>
              <a:rPr lang="en-US" sz="2400" dirty="0" smtClean="0"/>
              <a:t>”).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 err="1" smtClean="0"/>
              <a:t>git</a:t>
            </a:r>
            <a:r>
              <a:rPr lang="en-US" sz="2400" dirty="0" smtClean="0"/>
              <a:t> clone &lt;repo </a:t>
            </a:r>
            <a:r>
              <a:rPr lang="en-US" sz="2400" dirty="0" err="1" smtClean="0"/>
              <a:t>url</a:t>
            </a:r>
            <a:r>
              <a:rPr lang="en-US" sz="2400" dirty="0" smtClean="0"/>
              <a:t>&gt; (from GitHub)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 err="1"/>
              <a:t>g</a:t>
            </a:r>
            <a:r>
              <a:rPr lang="en-US" sz="2400" dirty="0" err="1" smtClean="0"/>
              <a:t>it</a:t>
            </a:r>
            <a:r>
              <a:rPr lang="en-US" sz="2400" dirty="0" smtClean="0"/>
              <a:t> add .-&gt;</a:t>
            </a:r>
            <a:r>
              <a:rPr lang="en-US" sz="2400" dirty="0" err="1" smtClean="0"/>
              <a:t>git</a:t>
            </a:r>
            <a:r>
              <a:rPr lang="en-US" sz="2400" dirty="0" smtClean="0"/>
              <a:t> commit –m “message”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 err="1"/>
              <a:t>g</a:t>
            </a:r>
            <a:r>
              <a:rPr lang="en-US" sz="2400" dirty="0" err="1" smtClean="0"/>
              <a:t>it</a:t>
            </a:r>
            <a:r>
              <a:rPr lang="en-US" sz="2400" dirty="0" smtClean="0"/>
              <a:t> push origin main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IN" sz="2400" b="1" dirty="0" smtClean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sz="1400" b="1" dirty="0">
              <a:solidFill>
                <a:srgbClr val="F3F3F3"/>
              </a:solidFill>
            </a:endParaRPr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87" y="19394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err="1"/>
              <a:t>Git</a:t>
            </a:r>
            <a:r>
              <a:rPr lang="en-US" dirty="0"/>
              <a:t> Commands &amp; Workflow </a:t>
            </a:r>
            <a:r>
              <a:rPr lang="en-US" dirty="0" smtClean="0"/>
              <a:t>– in AI Face </a:t>
            </a:r>
            <a:r>
              <a:rPr lang="en-US" dirty="0" err="1" smtClean="0"/>
              <a:t>Dectector</a:t>
            </a:r>
            <a:r>
              <a:rPr lang="en-US" dirty="0" smtClean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1921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1113" y="1065900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sz="2400" dirty="0"/>
              <a:t>Accidentally Committing Large/Unwanted </a:t>
            </a:r>
            <a:r>
              <a:rPr lang="en-IN" sz="2400" dirty="0" smtClean="0"/>
              <a:t>Files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Problem: Pushed unnecessary files (e.g., dataset, </a:t>
            </a:r>
            <a:endParaRPr lang="en-US" sz="2400" dirty="0" smtClean="0"/>
          </a:p>
          <a:p>
            <a:pPr marL="1433513" indent="0">
              <a:buClr>
                <a:schemeClr val="bg1"/>
              </a:buClr>
              <a:buNone/>
            </a:pPr>
            <a:r>
              <a:rPr lang="en-US" sz="2400" dirty="0" smtClean="0"/>
              <a:t>cache).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 smtClean="0"/>
              <a:t>Solution: Used .</a:t>
            </a:r>
            <a:r>
              <a:rPr lang="en-US" sz="2400" dirty="0" err="1" smtClean="0"/>
              <a:t>gitignore</a:t>
            </a:r>
            <a:r>
              <a:rPr lang="en-US" sz="2400" dirty="0" smtClean="0"/>
              <a:t> to exclude them from tracking</a:t>
            </a:r>
          </a:p>
          <a:p>
            <a:pPr marL="1433513" indent="0">
              <a:buClr>
                <a:schemeClr val="bg1"/>
              </a:buClr>
              <a:buNone/>
            </a:pPr>
            <a:r>
              <a:rPr lang="en-IN" sz="2400" dirty="0"/>
              <a:t>Merge Conflicts During </a:t>
            </a:r>
            <a:r>
              <a:rPr lang="en-IN" sz="2400" dirty="0" smtClean="0"/>
              <a:t>Branching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Problem: Conflicts when merging feature branches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Solution: Resolved by reviewing changes, fixing differences, and committing the corrected version.</a:t>
            </a:r>
            <a:endParaRPr lang="en-US" sz="2400" dirty="0" smtClean="0"/>
          </a:p>
          <a:p>
            <a:pPr marL="1433513" indent="0">
              <a:buClr>
                <a:schemeClr val="bg1"/>
              </a:buClr>
              <a:buNone/>
            </a:pPr>
            <a:r>
              <a:rPr lang="en-US" sz="2400" dirty="0"/>
              <a:t> </a:t>
            </a:r>
            <a:r>
              <a:rPr lang="en-US" sz="2400" dirty="0" smtClean="0"/>
              <a:t>  </a:t>
            </a:r>
          </a:p>
          <a:p>
            <a:pPr marL="1433513" indent="0">
              <a:buClr>
                <a:schemeClr val="bg1"/>
              </a:buClr>
              <a:buNone/>
            </a:pPr>
            <a:r>
              <a:rPr lang="en-US" sz="2400" dirty="0" smtClean="0"/>
              <a:t> 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IN" sz="2400" b="1" dirty="0" smtClean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sz="1400" b="1" dirty="0">
              <a:solidFill>
                <a:srgbClr val="F3F3F3"/>
              </a:solidFill>
            </a:endParaRPr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518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dirty="0"/>
              <a:t>Key Commands &amp; Workflow</a:t>
            </a:r>
            <a:r>
              <a:rPr lang="en-US" dirty="0" smtClean="0"/>
              <a:t>– in AI Face </a:t>
            </a:r>
            <a:r>
              <a:rPr lang="en-US" dirty="0" err="1" smtClean="0"/>
              <a:t>Dectector</a:t>
            </a:r>
            <a:r>
              <a:rPr lang="en-US" dirty="0" smtClean="0"/>
              <a:t>? Challenges faced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1141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1113" y="1065900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r>
              <a:rPr lang="en-IN" sz="2400" dirty="0" smtClean="0"/>
              <a:t>📜 </a:t>
            </a:r>
            <a:r>
              <a:rPr lang="en-US" sz="2400" b="1" dirty="0" err="1" smtClean="0"/>
              <a:t>Git</a:t>
            </a:r>
            <a:r>
              <a:rPr lang="en-US" sz="2400" b="1" dirty="0" smtClean="0"/>
              <a:t> </a:t>
            </a:r>
            <a:r>
              <a:rPr lang="en-US" sz="2400" b="1" dirty="0"/>
              <a:t>History &amp; Recovery</a:t>
            </a:r>
            <a:endParaRPr lang="en-US" sz="2400" dirty="0"/>
          </a:p>
          <a:p>
            <a:r>
              <a:rPr lang="en-US" sz="2400" dirty="0"/>
              <a:t>Learned how </a:t>
            </a:r>
            <a:r>
              <a:rPr lang="en-US" sz="2400" b="1" dirty="0" err="1"/>
              <a:t>Git</a:t>
            </a:r>
            <a:r>
              <a:rPr lang="en-US" sz="2400" b="1" dirty="0"/>
              <a:t> maintains history</a:t>
            </a:r>
            <a:r>
              <a:rPr lang="en-US" sz="2400" dirty="0"/>
              <a:t>, making it easy to </a:t>
            </a:r>
            <a:r>
              <a:rPr lang="en-US" sz="2400" b="1" dirty="0"/>
              <a:t>revert mistakes</a:t>
            </a:r>
            <a:r>
              <a:rPr lang="en-US" sz="2400" dirty="0"/>
              <a:t> and track progress.</a:t>
            </a:r>
          </a:p>
          <a:p>
            <a:r>
              <a:rPr lang="en-US" sz="2400" b="1" dirty="0"/>
              <a:t>🌿 Branching for Experiments</a:t>
            </a:r>
            <a:endParaRPr lang="en-US" sz="2400" dirty="0"/>
          </a:p>
          <a:p>
            <a:r>
              <a:rPr lang="en-US" sz="2400" dirty="0"/>
              <a:t>Understood how </a:t>
            </a:r>
            <a:r>
              <a:rPr lang="en-US" sz="2400" b="1" dirty="0"/>
              <a:t>branching enables safe experimentation</a:t>
            </a:r>
            <a:r>
              <a:rPr lang="en-US" sz="2400" dirty="0"/>
              <a:t> without breaking the main code.</a:t>
            </a:r>
          </a:p>
          <a:p>
            <a:r>
              <a:rPr lang="en-US" sz="2400" b="1" dirty="0" smtClean="0"/>
              <a:t>Collaboration with </a:t>
            </a:r>
            <a:r>
              <a:rPr lang="en-US" sz="2400" b="1" dirty="0"/>
              <a:t>GitHub</a:t>
            </a:r>
            <a:endParaRPr lang="en-US" sz="2400" dirty="0"/>
          </a:p>
          <a:p>
            <a:r>
              <a:rPr lang="en-US" sz="2400" dirty="0"/>
              <a:t>Experienced how </a:t>
            </a:r>
            <a:r>
              <a:rPr lang="en-US" sz="2400" b="1" dirty="0"/>
              <a:t>pull requests &amp; issue tracking</a:t>
            </a:r>
            <a:r>
              <a:rPr lang="en-US" sz="2400" dirty="0"/>
              <a:t> streamline teamwork and code reviews.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sz="2400" dirty="0" smtClean="0"/>
              <a:t> 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IN" sz="2400" b="1" dirty="0" smtClean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sz="1400" b="1" dirty="0">
              <a:solidFill>
                <a:srgbClr val="F3F3F3"/>
              </a:solidFill>
            </a:endParaRPr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518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dirty="0"/>
              <a:t>Key Commands &amp; Workflow</a:t>
            </a:r>
            <a:r>
              <a:rPr lang="en-US" dirty="0" smtClean="0"/>
              <a:t>– in AI Face </a:t>
            </a:r>
            <a:r>
              <a:rPr lang="en-US" dirty="0" err="1" smtClean="0"/>
              <a:t>Dectector</a:t>
            </a:r>
            <a:r>
              <a:rPr lang="en-US" dirty="0" smtClean="0"/>
              <a:t>? Learnings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491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1113" y="1065900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N" sz="2400" dirty="0"/>
              <a:t>Commit </a:t>
            </a:r>
            <a:r>
              <a:rPr lang="en-IN" sz="2400" dirty="0" smtClean="0"/>
              <a:t>Practices 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Problem: Initially made large or unclear commits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Solution: Learned to keep </a:t>
            </a:r>
            <a:r>
              <a:rPr lang="en-US" sz="2400" b="1" dirty="0"/>
              <a:t>commits small, meaningful, and descriptive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1433513" indent="0">
              <a:buClr>
                <a:schemeClr val="bg1"/>
              </a:buClr>
              <a:buNone/>
            </a:pPr>
            <a:r>
              <a:rPr lang="en-US" sz="2400" dirty="0"/>
              <a:t> </a:t>
            </a:r>
            <a:r>
              <a:rPr lang="en-US" sz="2400" dirty="0" smtClean="0"/>
              <a:t>  </a:t>
            </a:r>
          </a:p>
          <a:p>
            <a:pPr marL="1433513" indent="0">
              <a:buClr>
                <a:schemeClr val="bg1"/>
              </a:buClr>
              <a:buNone/>
            </a:pPr>
            <a:r>
              <a:rPr lang="en-US" sz="2400" dirty="0" smtClean="0"/>
              <a:t> 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IN" sz="2400" b="1" dirty="0" smtClean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sz="1400" b="1" dirty="0">
              <a:solidFill>
                <a:srgbClr val="F3F3F3"/>
              </a:solidFill>
            </a:endParaRPr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518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dirty="0"/>
              <a:t>Key Commands &amp; Workflow</a:t>
            </a:r>
            <a:r>
              <a:rPr lang="en-US" dirty="0" smtClean="0"/>
              <a:t>– in AI Face </a:t>
            </a:r>
            <a:r>
              <a:rPr lang="en-US" dirty="0" err="1" smtClean="0"/>
              <a:t>Dectector</a:t>
            </a:r>
            <a:r>
              <a:rPr lang="en-US" dirty="0" smtClean="0"/>
              <a:t>? Challenges faced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371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1113" y="1065900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r>
              <a:rPr lang="en-IN" sz="2400" dirty="0" smtClean="0"/>
              <a:t>🗂     </a:t>
            </a:r>
            <a:r>
              <a:rPr lang="en-US" sz="2400" b="1" dirty="0" smtClean="0"/>
              <a:t>Version </a:t>
            </a:r>
            <a:r>
              <a:rPr lang="en-US" sz="2400" b="1" dirty="0"/>
              <a:t>Control</a:t>
            </a:r>
            <a:endParaRPr lang="en-US" sz="2400" dirty="0"/>
          </a:p>
          <a:p>
            <a:r>
              <a:rPr lang="en-US" sz="2400" dirty="0"/>
              <a:t>Everyone works on the </a:t>
            </a:r>
            <a:r>
              <a:rPr lang="en-US" sz="2400" b="1" dirty="0"/>
              <a:t>latest code</a:t>
            </a:r>
            <a:r>
              <a:rPr lang="en-US" sz="2400" dirty="0"/>
              <a:t> without overwriting others’ changes.</a:t>
            </a:r>
          </a:p>
          <a:p>
            <a:r>
              <a:rPr lang="en-IN" sz="2400" dirty="0"/>
              <a:t>🌿 </a:t>
            </a:r>
            <a:r>
              <a:rPr lang="en-US" sz="2400" b="1" dirty="0" smtClean="0"/>
              <a:t>Branching </a:t>
            </a:r>
            <a:r>
              <a:rPr lang="en-US" sz="2400" b="1" dirty="0"/>
              <a:t>&amp; Merging</a:t>
            </a:r>
            <a:endParaRPr lang="en-US" sz="2400" dirty="0"/>
          </a:p>
          <a:p>
            <a:r>
              <a:rPr lang="en-US" sz="2400" dirty="0"/>
              <a:t>Enables </a:t>
            </a:r>
            <a:r>
              <a:rPr lang="en-US" sz="2400" b="1" dirty="0"/>
              <a:t>multiple features</a:t>
            </a:r>
            <a:r>
              <a:rPr lang="en-US" sz="2400" dirty="0"/>
              <a:t> (e.g., CNN, </a:t>
            </a:r>
            <a:r>
              <a:rPr lang="en-US" sz="2400" dirty="0" err="1"/>
              <a:t>Haar</a:t>
            </a:r>
            <a:r>
              <a:rPr lang="en-US" sz="2400" dirty="0"/>
              <a:t> Cascade, DNN integration) to be developed in parallel.</a:t>
            </a:r>
          </a:p>
          <a:p>
            <a:r>
              <a:rPr lang="en-IN" sz="2400" dirty="0"/>
              <a:t>👀 </a:t>
            </a:r>
            <a:r>
              <a:rPr lang="en-IN" sz="2400" dirty="0" smtClean="0"/>
              <a:t> </a:t>
            </a:r>
            <a:r>
              <a:rPr lang="en-US" sz="2400" b="1" dirty="0" smtClean="0"/>
              <a:t>Transparency</a:t>
            </a:r>
            <a:endParaRPr lang="en-US" sz="2400" dirty="0"/>
          </a:p>
          <a:p>
            <a:r>
              <a:rPr lang="en-US" sz="2400" dirty="0"/>
              <a:t>Team members can </a:t>
            </a:r>
            <a:r>
              <a:rPr lang="en-US" sz="2400" b="1" dirty="0"/>
              <a:t>track progress, review code, and give feedback</a:t>
            </a:r>
            <a:r>
              <a:rPr lang="en-US" sz="2400" dirty="0"/>
              <a:t> easily.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1433513" indent="0">
              <a:buClr>
                <a:schemeClr val="bg1"/>
              </a:buClr>
              <a:buNone/>
            </a:pPr>
            <a:r>
              <a:rPr lang="en-US" sz="2400" dirty="0"/>
              <a:t> </a:t>
            </a:r>
            <a:r>
              <a:rPr lang="en-US" sz="2400" dirty="0" smtClean="0"/>
              <a:t>  </a:t>
            </a:r>
          </a:p>
          <a:p>
            <a:pPr marL="1433513" indent="0">
              <a:buClr>
                <a:schemeClr val="bg1"/>
              </a:buClr>
              <a:buNone/>
            </a:pPr>
            <a:r>
              <a:rPr lang="en-US" sz="2400" dirty="0" smtClean="0"/>
              <a:t> 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IN" sz="2400" b="1" dirty="0" smtClean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sz="1400" b="1" dirty="0">
              <a:solidFill>
                <a:srgbClr val="F3F3F3"/>
              </a:solidFill>
            </a:endParaRPr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518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Collaboration Value – Why </a:t>
            </a:r>
            <a:r>
              <a:rPr lang="en-US" dirty="0" err="1"/>
              <a:t>Git</a:t>
            </a:r>
            <a:r>
              <a:rPr lang="en-US" dirty="0"/>
              <a:t>/GitHub Matter in Teams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179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1113" y="1065900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r>
              <a:rPr lang="en-IN" sz="2400" dirty="0" smtClean="0"/>
              <a:t>☁️ </a:t>
            </a:r>
            <a:r>
              <a:rPr lang="en-US" sz="2400" b="1" dirty="0" smtClean="0"/>
              <a:t>Backup </a:t>
            </a:r>
            <a:r>
              <a:rPr lang="en-US" sz="2400" b="1" dirty="0"/>
              <a:t>&amp; Remote Access</a:t>
            </a:r>
            <a:endParaRPr lang="en-US" sz="2400" dirty="0"/>
          </a:p>
          <a:p>
            <a:r>
              <a:rPr lang="en-US" sz="2400" dirty="0"/>
              <a:t>Code is always </a:t>
            </a:r>
            <a:r>
              <a:rPr lang="en-US" sz="2400" b="1" dirty="0"/>
              <a:t>safe, secure, and accessible</a:t>
            </a:r>
            <a:r>
              <a:rPr lang="en-US" sz="2400" dirty="0"/>
              <a:t> on GitHub.</a:t>
            </a:r>
          </a:p>
          <a:p>
            <a:r>
              <a:rPr lang="en-IN" sz="2400" dirty="0" smtClean="0"/>
              <a:t>🛠 </a:t>
            </a:r>
            <a:r>
              <a:rPr lang="en-US" sz="2400" b="1" dirty="0" smtClean="0"/>
              <a:t>Collaboration </a:t>
            </a:r>
            <a:r>
              <a:rPr lang="en-US" sz="2400" b="1" dirty="0"/>
              <a:t>Tools</a:t>
            </a:r>
            <a:endParaRPr lang="en-US" sz="2400" dirty="0"/>
          </a:p>
          <a:p>
            <a:r>
              <a:rPr lang="en-US" sz="2400" b="1" dirty="0"/>
              <a:t>Issues, Pull Requests, Discussions</a:t>
            </a:r>
            <a:r>
              <a:rPr lang="en-US" sz="2400" dirty="0"/>
              <a:t> improve teamwork and accountability.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1433513" indent="0">
              <a:buClr>
                <a:schemeClr val="bg1"/>
              </a:buClr>
              <a:buNone/>
            </a:pPr>
            <a:r>
              <a:rPr lang="en-US" sz="2400" dirty="0"/>
              <a:t> </a:t>
            </a:r>
            <a:r>
              <a:rPr lang="en-US" sz="2400" dirty="0" smtClean="0"/>
              <a:t>  </a:t>
            </a:r>
          </a:p>
          <a:p>
            <a:pPr marL="1433513" indent="0">
              <a:buClr>
                <a:schemeClr val="bg1"/>
              </a:buClr>
              <a:buNone/>
            </a:pPr>
            <a:r>
              <a:rPr lang="en-US" sz="2400" dirty="0" smtClean="0"/>
              <a:t> </a:t>
            </a:r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IN" sz="2400" b="1" dirty="0" smtClean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sz="1400" b="1" dirty="0">
              <a:solidFill>
                <a:srgbClr val="F3F3F3"/>
              </a:solidFill>
            </a:endParaRPr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518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Collaboration Value – Why </a:t>
            </a:r>
            <a:r>
              <a:rPr lang="en-US" dirty="0" err="1"/>
              <a:t>Git</a:t>
            </a:r>
            <a:r>
              <a:rPr lang="en-US" dirty="0"/>
              <a:t>/GitHub Matter in Teams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243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1113" y="1065900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pPr marL="1433513" indent="0" algn="ctr">
              <a:buClr>
                <a:schemeClr val="bg1"/>
              </a:buClr>
              <a:buNone/>
            </a:pPr>
            <a:r>
              <a:rPr lang="en-US" sz="2400" dirty="0"/>
              <a:t>https://github.com/ohmsolutionsk-jpg/SmileDetection </a:t>
            </a:r>
            <a:endParaRPr lang="en-US" sz="2400" dirty="0" smtClean="0"/>
          </a:p>
          <a:p>
            <a:pPr marL="1776413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IN" sz="2400" b="1" dirty="0" smtClean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sz="1400" b="1" dirty="0">
              <a:solidFill>
                <a:srgbClr val="F3F3F3"/>
              </a:solidFill>
            </a:endParaRPr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5188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smtClean="0"/>
              <a:t>AI Face Detector Project URL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5112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99;p36">
            <a:extLst>
              <a:ext uri="{FF2B5EF4-FFF2-40B4-BE49-F238E27FC236}">
                <a16:creationId xmlns="" xmlns:a16="http://schemas.microsoft.com/office/drawing/2014/main" id="{205219A1-46D5-43EF-8400-F81394F1FC63}"/>
              </a:ext>
            </a:extLst>
          </p:cNvPr>
          <p:cNvSpPr txBox="1">
            <a:spLocks/>
          </p:cNvSpPr>
          <p:nvPr/>
        </p:nvSpPr>
        <p:spPr>
          <a:xfrm>
            <a:off x="720000" y="329202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en-US" dirty="0"/>
              <a:t>PYTHON LIBRARIES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634"/>
          <a:stretch/>
        </p:blipFill>
        <p:spPr>
          <a:xfrm>
            <a:off x="3530989" y="1553019"/>
            <a:ext cx="2082021" cy="21045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14283" y="3657600"/>
            <a:ext cx="2589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OpenCV or cv2</a:t>
            </a:r>
            <a:endParaRPr lang="en-US" sz="2800" b="1" dirty="0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1801003" y="327366"/>
            <a:ext cx="5276300" cy="8760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AI Face Detector </a:t>
            </a:r>
            <a:endParaRPr sz="4400" dirty="0"/>
          </a:p>
        </p:txBody>
      </p:sp>
      <p:sp>
        <p:nvSpPr>
          <p:cNvPr id="4" name="Rectangle 3"/>
          <p:cNvSpPr/>
          <p:nvPr/>
        </p:nvSpPr>
        <p:spPr>
          <a:xfrm>
            <a:off x="317628" y="1203455"/>
            <a:ext cx="401911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600" dirty="0" smtClean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Step </a:t>
            </a:r>
            <a:r>
              <a:rPr lang="en-US" sz="36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1:  </a:t>
            </a:r>
            <a:endParaRPr lang="en-US" sz="3600" dirty="0" smtClean="0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Input: Image/Video Stream</a:t>
            </a:r>
          </a:p>
        </p:txBody>
      </p:sp>
      <p:pic>
        <p:nvPicPr>
          <p:cNvPr id="1026" name="Picture 2" descr="Collage of Multiple portraits of different people Stock Photo - Alamy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75"/>
          <a:stretch/>
        </p:blipFill>
        <p:spPr bwMode="auto">
          <a:xfrm>
            <a:off x="5593928" y="1203455"/>
            <a:ext cx="2966750" cy="355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6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1801003" y="327366"/>
            <a:ext cx="5276300" cy="8760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AI Face Detector </a:t>
            </a:r>
            <a:endParaRPr sz="4400" dirty="0"/>
          </a:p>
        </p:txBody>
      </p:sp>
      <p:sp>
        <p:nvSpPr>
          <p:cNvPr id="4" name="Rectangle 3"/>
          <p:cNvSpPr/>
          <p:nvPr/>
        </p:nvSpPr>
        <p:spPr>
          <a:xfrm>
            <a:off x="83127" y="914401"/>
            <a:ext cx="444533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600" dirty="0" smtClean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Step 2:  </a:t>
            </a: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Preprocessing: </a:t>
            </a:r>
            <a:r>
              <a:rPr lang="en-US" sz="3600" dirty="0" err="1" smtClean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Grayscale,Resize</a:t>
            </a:r>
            <a:r>
              <a:rPr lang="en-US" sz="3600" dirty="0" smtClean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, Noise </a:t>
            </a:r>
            <a:r>
              <a:rPr lang="en-US" sz="36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Reduction</a:t>
            </a:r>
          </a:p>
        </p:txBody>
      </p:sp>
      <p:pic>
        <p:nvPicPr>
          <p:cNvPr id="2050" name="Picture 2" descr="Multiple Collage with Portraits of a Same Cute Little Boy. Black and White.  Stock Photo - Image of human, humor: 11036487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143" y="1747950"/>
            <a:ext cx="3537858" cy="2357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127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CONTENTS</a:t>
            </a:r>
            <a:endParaRPr sz="3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lt2"/>
              </a:solidFill>
            </a:endParaRP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1600" dirty="0" smtClean="0">
                <a:solidFill>
                  <a:schemeClr val="lt2"/>
                </a:solidFill>
              </a:rPr>
              <a:t>AI Face </a:t>
            </a:r>
            <a:r>
              <a:rPr lang="en-US" sz="1600" dirty="0" err="1" smtClean="0">
                <a:solidFill>
                  <a:schemeClr val="lt2"/>
                </a:solidFill>
              </a:rPr>
              <a:t>Dectector</a:t>
            </a:r>
            <a:r>
              <a:rPr lang="en-US" sz="1600" dirty="0" smtClean="0">
                <a:solidFill>
                  <a:schemeClr val="lt2"/>
                </a:solidFill>
              </a:rPr>
              <a:t> with Python - What I Built ?</a:t>
            </a: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1600" dirty="0" smtClean="0">
                <a:solidFill>
                  <a:schemeClr val="lt2"/>
                </a:solidFill>
              </a:rPr>
              <a:t>AI Face </a:t>
            </a:r>
            <a:r>
              <a:rPr lang="en-US" sz="1600" dirty="0" err="1" smtClean="0">
                <a:solidFill>
                  <a:schemeClr val="lt2"/>
                </a:solidFill>
              </a:rPr>
              <a:t>Dectector</a:t>
            </a:r>
            <a:r>
              <a:rPr lang="en-US" sz="1600" dirty="0" smtClean="0">
                <a:solidFill>
                  <a:schemeClr val="lt2"/>
                </a:solidFill>
              </a:rPr>
              <a:t> with Python – Why?</a:t>
            </a:r>
            <a:endParaRPr lang="en-US" sz="1600" dirty="0">
              <a:solidFill>
                <a:schemeClr val="lt2"/>
              </a:solidFill>
            </a:endParaRP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1600" dirty="0" err="1" smtClean="0">
                <a:solidFill>
                  <a:schemeClr val="lt2"/>
                </a:solidFill>
              </a:rPr>
              <a:t>Git</a:t>
            </a:r>
            <a:r>
              <a:rPr lang="en-US" sz="1600" dirty="0" smtClean="0">
                <a:solidFill>
                  <a:schemeClr val="lt2"/>
                </a:solidFill>
              </a:rPr>
              <a:t> usage </a:t>
            </a:r>
            <a:endParaRPr lang="en-US" sz="1600" dirty="0">
              <a:solidFill>
                <a:schemeClr val="lt2"/>
              </a:solidFill>
            </a:endParaRP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1600" dirty="0" err="1" smtClean="0">
                <a:solidFill>
                  <a:schemeClr val="lt2"/>
                </a:solidFill>
              </a:rPr>
              <a:t>Git</a:t>
            </a:r>
            <a:r>
              <a:rPr lang="en-US" sz="1600" dirty="0" smtClean="0">
                <a:solidFill>
                  <a:schemeClr val="lt2"/>
                </a:solidFill>
              </a:rPr>
              <a:t> Hub usage </a:t>
            </a:r>
            <a:endParaRPr lang="en-US" sz="1600" dirty="0">
              <a:solidFill>
                <a:schemeClr val="lt2"/>
              </a:solidFill>
            </a:endParaRP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1600" dirty="0" err="1" smtClean="0">
                <a:solidFill>
                  <a:schemeClr val="lt2"/>
                </a:solidFill>
              </a:rPr>
              <a:t>Git</a:t>
            </a:r>
            <a:r>
              <a:rPr lang="en-US" sz="1600" dirty="0" smtClean="0">
                <a:solidFill>
                  <a:schemeClr val="lt2"/>
                </a:solidFill>
              </a:rPr>
              <a:t> Commands &amp; Workflow</a:t>
            </a:r>
            <a:endParaRPr lang="en-US" sz="1600" dirty="0">
              <a:solidFill>
                <a:schemeClr val="lt2"/>
              </a:solidFill>
            </a:endParaRP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1600" dirty="0" smtClean="0">
                <a:solidFill>
                  <a:schemeClr val="lt2"/>
                </a:solidFill>
              </a:rPr>
              <a:t>Key Commands &amp; Workflow</a:t>
            </a:r>
            <a:endParaRPr lang="en-US" sz="1600" dirty="0">
              <a:solidFill>
                <a:schemeClr val="lt2"/>
              </a:solidFill>
            </a:endParaRP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1600" dirty="0" smtClean="0">
                <a:solidFill>
                  <a:schemeClr val="lt2"/>
                </a:solidFill>
              </a:rPr>
              <a:t>Collaboration Value</a:t>
            </a: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1600" dirty="0" smtClean="0">
                <a:solidFill>
                  <a:schemeClr val="lt2"/>
                </a:solidFill>
              </a:rPr>
              <a:t>Project URL</a:t>
            </a: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1600" dirty="0" smtClean="0">
                <a:solidFill>
                  <a:schemeClr val="lt2"/>
                </a:solidFill>
              </a:rPr>
              <a:t>Steps for AI Face </a:t>
            </a:r>
            <a:r>
              <a:rPr lang="en-US" sz="1600" dirty="0" err="1" smtClean="0">
                <a:solidFill>
                  <a:schemeClr val="lt2"/>
                </a:solidFill>
              </a:rPr>
              <a:t>Dectector</a:t>
            </a:r>
            <a:endParaRPr lang="en-US" sz="1600" dirty="0" smtClean="0">
              <a:solidFill>
                <a:schemeClr val="lt2"/>
              </a:solidFill>
            </a:endParaRP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sz="1600" dirty="0">
              <a:solidFill>
                <a:schemeClr val="lt2"/>
              </a:solidFill>
            </a:endParaRPr>
          </a:p>
          <a:p>
            <a:pPr marL="1716088" lvl="0" indent="-282575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lt2"/>
              </a:solidFill>
            </a:endParaRPr>
          </a:p>
        </p:txBody>
      </p:sp>
      <p:pic>
        <p:nvPicPr>
          <p:cNvPr id="10242" name="Picture 2" descr="Experts debate the possible paths to human-like AI – Physics World">
            <a:extLst>
              <a:ext uri="{FF2B5EF4-FFF2-40B4-BE49-F238E27FC236}">
                <a16:creationId xmlns="" xmlns:a16="http://schemas.microsoft.com/office/drawing/2014/main" id="{540A9210-4088-4453-A03F-A1C2E170A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4615" y="2571483"/>
            <a:ext cx="3149482" cy="20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1801003" y="327366"/>
            <a:ext cx="5276300" cy="8760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AI Face Detector </a:t>
            </a:r>
            <a:endParaRPr sz="4400" dirty="0"/>
          </a:p>
        </p:txBody>
      </p:sp>
      <p:sp>
        <p:nvSpPr>
          <p:cNvPr id="4" name="Rectangle 3"/>
          <p:cNvSpPr/>
          <p:nvPr/>
        </p:nvSpPr>
        <p:spPr>
          <a:xfrm>
            <a:off x="565265" y="615142"/>
            <a:ext cx="839585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600" dirty="0" smtClean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Step 3:  </a:t>
            </a: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Detection: </a:t>
            </a:r>
            <a:r>
              <a:rPr lang="en-US" sz="3600" dirty="0" err="1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Haar</a:t>
            </a:r>
            <a:r>
              <a:rPr lang="en-US" sz="36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Cascade / HOG / Deep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2753260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1801003" y="327366"/>
            <a:ext cx="5276300" cy="8760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AI Face Detector </a:t>
            </a:r>
            <a:endParaRPr sz="4400" dirty="0"/>
          </a:p>
        </p:txBody>
      </p:sp>
      <p:sp>
        <p:nvSpPr>
          <p:cNvPr id="4" name="Rectangle 3"/>
          <p:cNvSpPr/>
          <p:nvPr/>
        </p:nvSpPr>
        <p:spPr>
          <a:xfrm>
            <a:off x="565266" y="615142"/>
            <a:ext cx="783890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600" dirty="0" smtClean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Step 4:  </a:t>
            </a: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. Output: Bounding boxes around faces</a:t>
            </a:r>
          </a:p>
          <a:p>
            <a:pPr algn="just">
              <a:lnSpc>
                <a:spcPct val="150000"/>
              </a:lnSpc>
            </a:pPr>
            <a:endParaRPr lang="en-US" sz="3600" dirty="0" smtClean="0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601" y="2462831"/>
            <a:ext cx="3271319" cy="218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26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627048" y="497547"/>
            <a:ext cx="73152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dirty="0"/>
              <a:t>PREDICTING THE FUTURE ISN’T MAGIC, IT’S AI</a:t>
            </a:r>
            <a:endParaRPr sz="6400" dirty="0"/>
          </a:p>
        </p:txBody>
      </p:sp>
      <p:sp>
        <p:nvSpPr>
          <p:cNvPr id="3" name="Google Shape;1721;p43">
            <a:extLst>
              <a:ext uri="{FF2B5EF4-FFF2-40B4-BE49-F238E27FC236}">
                <a16:creationId xmlns="" xmlns:a16="http://schemas.microsoft.com/office/drawing/2014/main" id="{9B39CDD9-83EF-4C58-8ABB-BB2101EC1C93}"/>
              </a:ext>
            </a:extLst>
          </p:cNvPr>
          <p:cNvSpPr txBox="1">
            <a:spLocks/>
          </p:cNvSpPr>
          <p:nvPr/>
        </p:nvSpPr>
        <p:spPr>
          <a:xfrm>
            <a:off x="6220214" y="2733428"/>
            <a:ext cx="20569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7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1800" dirty="0"/>
              <a:t>- Dave Waters</a:t>
            </a:r>
          </a:p>
        </p:txBody>
      </p:sp>
      <p:pic>
        <p:nvPicPr>
          <p:cNvPr id="4" name="Picture 3" descr="workflow_diagram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2298" y="3433713"/>
            <a:ext cx="5486400" cy="137160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511BA2C2-B1B0-4BAA-908B-E8CF25471C38}"/>
              </a:ext>
            </a:extLst>
          </p:cNvPr>
          <p:cNvSpPr txBox="1"/>
          <p:nvPr/>
        </p:nvSpPr>
        <p:spPr>
          <a:xfrm>
            <a:off x="-390699" y="1583845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7200" b="1" dirty="0">
                <a:solidFill>
                  <a:schemeClr val="bg1">
                    <a:lumMod val="20000"/>
                    <a:lumOff val="80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THANK YOU!</a:t>
            </a:r>
            <a:endParaRPr lang="en-US" sz="7200" b="1" dirty="0">
              <a:solidFill>
                <a:schemeClr val="bg1">
                  <a:lumMod val="20000"/>
                  <a:lumOff val="80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4" name="Google Shape;1769;p46">
            <a:extLst>
              <a:ext uri="{FF2B5EF4-FFF2-40B4-BE49-F238E27FC236}">
                <a16:creationId xmlns="" xmlns:a16="http://schemas.microsoft.com/office/drawing/2014/main" id="{5E83F4E0-B167-658C-29E0-3B6A94B36C1F}"/>
              </a:ext>
            </a:extLst>
          </p:cNvPr>
          <p:cNvSpPr txBox="1">
            <a:spLocks/>
          </p:cNvSpPr>
          <p:nvPr/>
        </p:nvSpPr>
        <p:spPr>
          <a:xfrm>
            <a:off x="2562000" y="2784174"/>
            <a:ext cx="40200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endParaRPr lang="en-US" dirty="0">
              <a:solidFill>
                <a:schemeClr val="tx1">
                  <a:lumMod val="10000"/>
                  <a:lumOff val="90000"/>
                </a:schemeClr>
              </a:solidFill>
              <a:latin typeface="Fira Sans Condensed" panose="020B05030500000200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511BA2C2-B1B0-4BAA-908B-E8CF25471C38}"/>
              </a:ext>
            </a:extLst>
          </p:cNvPr>
          <p:cNvSpPr txBox="1"/>
          <p:nvPr/>
        </p:nvSpPr>
        <p:spPr>
          <a:xfrm>
            <a:off x="-357448" y="2933278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lumMod val="20000"/>
                    <a:lumOff val="80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ANY QUESTIONS</a:t>
            </a:r>
            <a:endParaRPr lang="en-US" sz="7200" b="1" dirty="0">
              <a:solidFill>
                <a:schemeClr val="bg1">
                  <a:lumMod val="20000"/>
                  <a:lumOff val="80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4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-18844" y="1084739"/>
            <a:ext cx="5020019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ARTIFICIAL INTELLIGENCE</a:t>
            </a:r>
            <a:endParaRPr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1230351" y="3796861"/>
            <a:ext cx="2521628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Machines are Smarter</a:t>
            </a:r>
          </a:p>
        </p:txBody>
      </p:sp>
      <p:pic>
        <p:nvPicPr>
          <p:cNvPr id="10" name="Google Shape;104;p24">
            <a:extLst>
              <a:ext uri="{FF2B5EF4-FFF2-40B4-BE49-F238E27FC236}">
                <a16:creationId xmlns="" xmlns:a16="http://schemas.microsoft.com/office/drawing/2014/main" id="{D566BD75-DEB9-2B1B-78C1-83C2C66ADD7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737345" y="748362"/>
            <a:ext cx="3744917" cy="3872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06" y="1218976"/>
            <a:ext cx="8116429" cy="3486027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A </a:t>
            </a:r>
            <a:r>
              <a:rPr lang="en-US" sz="2400" b="1" dirty="0"/>
              <a:t>Python-based AI system</a:t>
            </a:r>
            <a:r>
              <a:rPr lang="en-US" sz="2400" dirty="0"/>
              <a:t> that detects human faces in images and real-time video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Used </a:t>
            </a:r>
            <a:r>
              <a:rPr lang="en-US" sz="2400" b="1" dirty="0" err="1"/>
              <a:t>OpenCV</a:t>
            </a:r>
            <a:r>
              <a:rPr lang="en-US" sz="2400" b="1" dirty="0"/>
              <a:t> &amp; Deep Learning models</a:t>
            </a:r>
            <a:r>
              <a:rPr lang="en-US" sz="2400" dirty="0"/>
              <a:t> (</a:t>
            </a:r>
            <a:r>
              <a:rPr lang="en-US" sz="2400" dirty="0" err="1"/>
              <a:t>Haar</a:t>
            </a:r>
            <a:r>
              <a:rPr lang="en-US" sz="2400" dirty="0"/>
              <a:t> Cascades / CNN / DNN</a:t>
            </a:r>
            <a:r>
              <a:rPr lang="en-US" sz="2400" dirty="0" smtClean="0"/>
              <a:t>).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Capable of identifying multiple faces at once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Can be extended for applications like </a:t>
            </a:r>
            <a:r>
              <a:rPr lang="en-US" sz="2400" b="1" dirty="0"/>
              <a:t>attendance systems, security, or emotion detection</a:t>
            </a:r>
            <a:r>
              <a:rPr lang="en-US" sz="2400" dirty="0"/>
              <a:t>.</a:t>
            </a:r>
          </a:p>
          <a:p>
            <a:pPr marL="1776413" lvl="0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marL="1719263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What I Built?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7183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06" y="1218976"/>
            <a:ext cx="8532067" cy="3436151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To understand </a:t>
            </a:r>
            <a:r>
              <a:rPr lang="en-US" sz="2400" b="1" dirty="0"/>
              <a:t>real-world AI applications</a:t>
            </a:r>
            <a:r>
              <a:rPr lang="en-US" sz="2400" dirty="0"/>
              <a:t> in Computer Vision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Face detection is a </a:t>
            </a:r>
            <a:r>
              <a:rPr lang="en-US" sz="2400" b="1" dirty="0"/>
              <a:t>fundamental step</a:t>
            </a:r>
            <a:r>
              <a:rPr lang="en-US" sz="2400" dirty="0"/>
              <a:t> in advanced AI tasks (Face Recognition, Emotion AI, Biometrics</a:t>
            </a:r>
            <a:r>
              <a:rPr lang="en-US" sz="2400" dirty="0" smtClean="0"/>
              <a:t>).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Industry relevance: used in </a:t>
            </a:r>
            <a:r>
              <a:rPr lang="en-US" sz="2400" b="1" dirty="0"/>
              <a:t>security, smartphones, healthcare, retail analytics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Strengthened my knowledge of </a:t>
            </a:r>
            <a:r>
              <a:rPr lang="en-US" sz="2400" b="1" dirty="0"/>
              <a:t>image processing, ML/DL models, and Python programming</a:t>
            </a:r>
            <a:r>
              <a:rPr lang="en-US" sz="2400" dirty="0"/>
              <a:t>.</a:t>
            </a:r>
            <a:endParaRPr lang="en-US" sz="2400" dirty="0" smtClean="0"/>
          </a:p>
          <a:p>
            <a:pPr marL="1719263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Why I Built?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431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-196300" y="2409446"/>
            <a:ext cx="5276300" cy="8760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AI Face Detector</a:t>
            </a:r>
            <a:endParaRPr sz="4400" dirty="0"/>
          </a:p>
        </p:txBody>
      </p:sp>
      <p:sp>
        <p:nvSpPr>
          <p:cNvPr id="760" name="Google Shape;760;p39"/>
          <p:cNvSpPr txBox="1">
            <a:spLocks noGrp="1"/>
          </p:cNvSpPr>
          <p:nvPr>
            <p:ph type="body" idx="1"/>
          </p:nvPr>
        </p:nvSpPr>
        <p:spPr>
          <a:xfrm>
            <a:off x="311700" y="3176678"/>
            <a:ext cx="42603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T</a:t>
            </a:r>
            <a:r>
              <a:rPr lang="en" dirty="0" smtClean="0"/>
              <a:t>o face the face of human</a:t>
            </a:r>
            <a:endParaRPr dirty="0"/>
          </a:p>
        </p:txBody>
      </p:sp>
      <p:grpSp>
        <p:nvGrpSpPr>
          <p:cNvPr id="761" name="Google Shape;761;p39"/>
          <p:cNvGrpSpPr/>
          <p:nvPr/>
        </p:nvGrpSpPr>
        <p:grpSpPr>
          <a:xfrm>
            <a:off x="2142750" y="1548614"/>
            <a:ext cx="495400" cy="473150"/>
            <a:chOff x="4324300" y="1536075"/>
            <a:chExt cx="495400" cy="473150"/>
          </a:xfrm>
        </p:grpSpPr>
        <p:cxnSp>
          <p:nvCxnSpPr>
            <p:cNvPr id="762" name="Google Shape;762;p39"/>
            <p:cNvCxnSpPr>
              <a:stCxn id="763" idx="2"/>
              <a:endCxn id="764" idx="5"/>
            </p:cNvCxnSpPr>
            <p:nvPr/>
          </p:nvCxnSpPr>
          <p:spPr>
            <a:xfrm rot="10800000">
              <a:off x="4391000" y="1747325"/>
              <a:ext cx="272700" cy="2229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4" name="Google Shape;764;p39"/>
            <p:cNvSpPr/>
            <p:nvPr/>
          </p:nvSpPr>
          <p:spPr>
            <a:xfrm>
              <a:off x="4324300" y="1680775"/>
              <a:ext cx="78000" cy="780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4741700" y="1536075"/>
              <a:ext cx="78000" cy="780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4663700" y="1931225"/>
              <a:ext cx="78000" cy="780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6" name="Google Shape;766;p39"/>
            <p:cNvCxnSpPr>
              <a:stCxn id="764" idx="7"/>
              <a:endCxn id="765" idx="2"/>
            </p:cNvCxnSpPr>
            <p:nvPr/>
          </p:nvCxnSpPr>
          <p:spPr>
            <a:xfrm rot="10800000" flipH="1">
              <a:off x="4390877" y="1575198"/>
              <a:ext cx="350700" cy="1170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7" name="Google Shape;767;p39"/>
            <p:cNvCxnSpPr>
              <a:cxnSpLocks/>
              <a:stCxn id="763" idx="7"/>
              <a:endCxn id="765" idx="4"/>
            </p:cNvCxnSpPr>
            <p:nvPr/>
          </p:nvCxnSpPr>
          <p:spPr>
            <a:xfrm rot="10800000" flipH="1">
              <a:off x="4730277" y="1614148"/>
              <a:ext cx="50400" cy="3285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593" name="Google Shape;104;p24">
            <a:extLst>
              <a:ext uri="{FF2B5EF4-FFF2-40B4-BE49-F238E27FC236}">
                <a16:creationId xmlns="" xmlns:a16="http://schemas.microsoft.com/office/drawing/2014/main" id="{D566BD75-DEB9-2B1B-78C1-83C2C66ADD7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737345" y="748362"/>
            <a:ext cx="3744917" cy="3872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360" y="766641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pPr marL="1433513" indent="0">
              <a:buClr>
                <a:schemeClr val="bg1"/>
              </a:buClr>
              <a:buNone/>
            </a:pPr>
            <a:r>
              <a:rPr lang="en-IN" sz="2400" b="1" dirty="0"/>
              <a:t>Git (Local Version Control</a:t>
            </a:r>
            <a:r>
              <a:rPr lang="en-IN" sz="2400" b="1" dirty="0" smtClean="0"/>
              <a:t>):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Tracked code changes while developing face detector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Created Commits for major features</a:t>
            </a:r>
          </a:p>
          <a:p>
            <a:pPr marL="2233613" lvl="1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dirty="0"/>
              <a:t>Data Processing </a:t>
            </a:r>
          </a:p>
          <a:p>
            <a:pPr marL="2233613" lvl="1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dirty="0"/>
              <a:t>Model Training</a:t>
            </a:r>
          </a:p>
          <a:p>
            <a:pPr marL="2233613" lvl="1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dirty="0"/>
              <a:t>Face Detection Pipeline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 smtClean="0"/>
              <a:t>Used </a:t>
            </a:r>
            <a:r>
              <a:rPr lang="en-US" sz="2400" b="1" dirty="0"/>
              <a:t>branches</a:t>
            </a:r>
            <a:r>
              <a:rPr lang="en-US" sz="2400" dirty="0"/>
              <a:t> to test improvements (e.g., CNN vs </a:t>
            </a:r>
            <a:r>
              <a:rPr lang="en-US" sz="2400" dirty="0" err="1"/>
              <a:t>Haar</a:t>
            </a:r>
            <a:r>
              <a:rPr lang="en-US" sz="2400" dirty="0"/>
              <a:t> Cascade</a:t>
            </a:r>
            <a:r>
              <a:rPr lang="en-US" sz="2400" dirty="0" smtClean="0"/>
              <a:t>).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Enabled easy rollback if errors occurred.</a:t>
            </a:r>
            <a:endParaRPr lang="en-US" sz="2400" dirty="0" smtClean="0"/>
          </a:p>
          <a:p>
            <a:pPr marL="2233613" lvl="1" indent="-34290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dirty="0" smtClean="0"/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87" y="19394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Git</a:t>
            </a:r>
            <a:r>
              <a:rPr lang="en-US" dirty="0"/>
              <a:t> </a:t>
            </a:r>
            <a:r>
              <a:rPr lang="en-US" dirty="0" smtClean="0"/>
              <a:t>Usage in AI Face </a:t>
            </a:r>
            <a:r>
              <a:rPr lang="en-US" dirty="0" err="1" smtClean="0"/>
              <a:t>Dectector</a:t>
            </a:r>
            <a:r>
              <a:rPr lang="en-US" dirty="0" smtClean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2521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360" y="766641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pPr marL="1433513" indent="0">
              <a:buClr>
                <a:schemeClr val="bg1"/>
              </a:buClr>
              <a:buNone/>
            </a:pPr>
            <a:r>
              <a:rPr lang="en-IN" sz="2400" b="1" dirty="0"/>
              <a:t>GitHub (Remote Repository)</a:t>
            </a:r>
            <a:r>
              <a:rPr lang="en-IN" sz="2400" b="1" dirty="0" smtClean="0"/>
              <a:t>: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Hosted project repo for backup and sharing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Used </a:t>
            </a:r>
            <a:r>
              <a:rPr lang="en-US" sz="2400" b="1" dirty="0"/>
              <a:t>README.md</a:t>
            </a:r>
            <a:r>
              <a:rPr lang="en-US" sz="2400" dirty="0"/>
              <a:t> to explain project details &amp; usage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Managed issues and future improvements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Allowed collaboration (team members could clone, contribute &amp; review</a:t>
            </a:r>
            <a:r>
              <a:rPr lang="en-US" sz="2400" dirty="0" smtClean="0"/>
              <a:t>).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Provided a professional portfolio link (GitHub repo) for showcasing work</a:t>
            </a:r>
            <a:endParaRPr lang="en-US" sz="2400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dirty="0" smtClean="0"/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87" y="19394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Git</a:t>
            </a:r>
            <a:r>
              <a:rPr lang="en-US" dirty="0" smtClean="0"/>
              <a:t> Hub Usage in AI Face </a:t>
            </a:r>
            <a:r>
              <a:rPr lang="en-US" dirty="0" err="1" smtClean="0"/>
              <a:t>Dectector</a:t>
            </a:r>
            <a:r>
              <a:rPr lang="en-US" dirty="0" smtClean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59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360" y="766641"/>
            <a:ext cx="8432314" cy="4004864"/>
          </a:xfrm>
          <a:solidFill>
            <a:schemeClr val="accent5">
              <a:alpha val="45090"/>
            </a:schemeClr>
          </a:solidFill>
        </p:spPr>
        <p:txBody>
          <a:bodyPr/>
          <a:lstStyle/>
          <a:p>
            <a:pPr marL="1433513" indent="0">
              <a:buClr>
                <a:schemeClr val="bg1"/>
              </a:buClr>
              <a:buNone/>
            </a:pPr>
            <a:r>
              <a:rPr lang="en-IN" sz="2400" dirty="0" smtClean="0"/>
              <a:t>📌 </a:t>
            </a:r>
            <a:r>
              <a:rPr lang="en-IN" sz="2400" b="1" dirty="0" smtClean="0"/>
              <a:t>Initialization</a:t>
            </a:r>
          </a:p>
          <a:p>
            <a:pPr marL="1719263" indent="-28575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b="1" dirty="0" err="1"/>
              <a:t>git</a:t>
            </a:r>
            <a:r>
              <a:rPr lang="en-US" b="1" dirty="0"/>
              <a:t> </a:t>
            </a:r>
            <a:r>
              <a:rPr lang="en-US" b="1" dirty="0" err="1"/>
              <a:t>init</a:t>
            </a:r>
            <a:endParaRPr lang="en-US" b="1" dirty="0"/>
          </a:p>
          <a:p>
            <a:pPr marL="1433513" indent="0">
              <a:buClr>
                <a:schemeClr val="bg1"/>
              </a:buClr>
              <a:buNone/>
            </a:pPr>
            <a:endParaRPr lang="en-US" dirty="0" smtClean="0"/>
          </a:p>
          <a:p>
            <a:pPr marL="1719263" indent="-28575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dirty="0" smtClean="0"/>
              <a:t>Create </a:t>
            </a:r>
            <a:r>
              <a:rPr lang="en-US" dirty="0"/>
              <a:t>a new local repository for the project</a:t>
            </a:r>
            <a:r>
              <a:rPr lang="en-US" dirty="0" smtClean="0"/>
              <a:t>.</a:t>
            </a:r>
          </a:p>
          <a:p>
            <a:pPr marL="1433513" indent="0">
              <a:buClr>
                <a:schemeClr val="bg1"/>
              </a:buClr>
              <a:buNone/>
            </a:pPr>
            <a:r>
              <a:rPr lang="en-IN" sz="2400" dirty="0"/>
              <a:t>🌿</a:t>
            </a:r>
            <a:r>
              <a:rPr lang="en-IN" sz="2400" b="1" dirty="0" smtClean="0"/>
              <a:t>Branching &amp; Merging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b="1" dirty="0" err="1"/>
              <a:t>git</a:t>
            </a:r>
            <a:r>
              <a:rPr lang="en-US" sz="2400" b="1" dirty="0"/>
              <a:t> checkout -b feature-branch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b="1" dirty="0" err="1"/>
              <a:t>git</a:t>
            </a:r>
            <a:r>
              <a:rPr lang="en-US" sz="2400" b="1" dirty="0"/>
              <a:t> merge </a:t>
            </a:r>
            <a:r>
              <a:rPr lang="en-US" sz="2400" b="1" dirty="0" smtClean="0"/>
              <a:t>feature-branch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b="1" dirty="0" smtClean="0"/>
              <a:t> </a:t>
            </a:r>
            <a:r>
              <a:rPr lang="en-US" sz="2400" dirty="0"/>
              <a:t>Work on new features (e.g., CNN integration) safely</a:t>
            </a:r>
            <a:r>
              <a:rPr lang="en-US" sz="2400" dirty="0" smtClean="0"/>
              <a:t>.</a:t>
            </a:r>
          </a:p>
          <a:p>
            <a:pPr marL="1776413" indent="-342900"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US" sz="2400" dirty="0"/>
              <a:t>Merge into main branch after testing</a:t>
            </a:r>
            <a:endParaRPr lang="en-US" sz="2400" b="1" dirty="0"/>
          </a:p>
          <a:p>
            <a:pPr marL="1433513" indent="0">
              <a:buClr>
                <a:schemeClr val="bg1"/>
              </a:buClr>
              <a:buNone/>
            </a:pPr>
            <a:r>
              <a:rPr lang="en-IN" sz="2400" dirty="0"/>
              <a:t>📊 </a:t>
            </a:r>
            <a:r>
              <a:rPr lang="en-IN" sz="2400" b="1" dirty="0" smtClean="0"/>
              <a:t>Status Log</a:t>
            </a:r>
          </a:p>
          <a:p>
            <a:pPr marL="1433513" indent="0">
              <a:buClr>
                <a:schemeClr val="bg1"/>
              </a:buClr>
              <a:buNone/>
            </a:pPr>
            <a:r>
              <a:rPr lang="nl-NL" sz="2400" b="1" dirty="0"/>
              <a:t>git status</a:t>
            </a:r>
          </a:p>
          <a:p>
            <a:pPr marL="1433513" indent="0">
              <a:buClr>
                <a:schemeClr val="bg1"/>
              </a:buClr>
              <a:buNone/>
            </a:pPr>
            <a:r>
              <a:rPr lang="nl-NL" sz="2400" b="1" dirty="0"/>
              <a:t>git log --oneline</a:t>
            </a:r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 smtClean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433513" indent="0">
              <a:buClr>
                <a:schemeClr val="bg1"/>
              </a:buClr>
              <a:buNone/>
            </a:pPr>
            <a:endParaRPr lang="en-IN" sz="2400" b="1" dirty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1719263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 marL="1890713" lvl="1" indent="0">
              <a:buClr>
                <a:schemeClr val="bg1"/>
              </a:buClr>
              <a:buNone/>
            </a:pPr>
            <a:endParaRPr lang="en-US" sz="1400" b="1" dirty="0">
              <a:solidFill>
                <a:srgbClr val="F3F3F3"/>
              </a:solidFill>
            </a:endParaRPr>
          </a:p>
        </p:txBody>
      </p:sp>
      <p:sp>
        <p:nvSpPr>
          <p:cNvPr id="7" name="Google Shape;699;p36">
            <a:extLst>
              <a:ext uri="{FF2B5EF4-FFF2-40B4-BE49-F238E27FC236}">
                <a16:creationId xmlns="" xmlns:a16="http://schemas.microsoft.com/office/drawing/2014/main" id="{AF0E16AD-F917-468B-B288-B7CB921A3C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1787" y="19394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err="1"/>
              <a:t>Git</a:t>
            </a:r>
            <a:r>
              <a:rPr lang="en-US" dirty="0"/>
              <a:t> Commands &amp; Workflow </a:t>
            </a:r>
            <a:r>
              <a:rPr lang="en-US" dirty="0" smtClean="0"/>
              <a:t>– in AI Face </a:t>
            </a:r>
            <a:r>
              <a:rPr lang="en-US" dirty="0" err="1" smtClean="0"/>
              <a:t>Dectector</a:t>
            </a:r>
            <a:r>
              <a:rPr lang="en-US" dirty="0" smtClean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675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770</Words>
  <Application>Microsoft Office PowerPoint</Application>
  <PresentationFormat>On-screen Show (16:9)</PresentationFormat>
  <Paragraphs>160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Cambria</vt:lpstr>
      <vt:lpstr>Fira Sans Condensed Light</vt:lpstr>
      <vt:lpstr>Wingdings</vt:lpstr>
      <vt:lpstr>Fira Sans Condensed</vt:lpstr>
      <vt:lpstr>Arial</vt:lpstr>
      <vt:lpstr>Anton</vt:lpstr>
      <vt:lpstr>Rajdhani</vt:lpstr>
      <vt:lpstr>Advent Pro Light</vt:lpstr>
      <vt:lpstr>Ai Tech Agency by Slidesgo</vt:lpstr>
      <vt:lpstr>AI FACE DETECTOR  WITH  PYTHON</vt:lpstr>
      <vt:lpstr>CONTENTS</vt:lpstr>
      <vt:lpstr>ARTIFICIAL INTELLIGENCE</vt:lpstr>
      <vt:lpstr>What I Built?</vt:lpstr>
      <vt:lpstr>Why I Built?</vt:lpstr>
      <vt:lpstr>AI Face Detector</vt:lpstr>
      <vt:lpstr>Git Usage in AI Face Dectector?</vt:lpstr>
      <vt:lpstr>Git Hub Usage in AI Face Dectector?</vt:lpstr>
      <vt:lpstr>Git Commands &amp; Workflow – in AI Face Dectector?</vt:lpstr>
      <vt:lpstr>Git Commands &amp; Workflow – in AI Face Dectector?</vt:lpstr>
      <vt:lpstr>Key Commands &amp; Workflow– in AI Face Dectector? Challenges faced </vt:lpstr>
      <vt:lpstr>Key Commands &amp; Workflow– in AI Face Dectector? Learnings</vt:lpstr>
      <vt:lpstr>Key Commands &amp; Workflow– in AI Face Dectector? Challenges faced</vt:lpstr>
      <vt:lpstr>Collaboration Value – Why Git/GitHub Matter in Teams</vt:lpstr>
      <vt:lpstr>Collaboration Value – Why Git/GitHub Matter in Teams</vt:lpstr>
      <vt:lpstr>AI Face Detector Project URL</vt:lpstr>
      <vt:lpstr>PowerPoint Presentation</vt:lpstr>
      <vt:lpstr>AI Face Detector </vt:lpstr>
      <vt:lpstr>AI Face Detector </vt:lpstr>
      <vt:lpstr>AI Face Detector </vt:lpstr>
      <vt:lpstr>AI Face Detector </vt:lpstr>
      <vt:lpstr>PREDICTING THE FUTURE ISN’T MAGIC, IT’S AI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TECH AGENCY</dc:title>
  <dc:creator>ROBOTICS</dc:creator>
  <cp:lastModifiedBy>ksimman</cp:lastModifiedBy>
  <cp:revision>87</cp:revision>
  <dcterms:modified xsi:type="dcterms:W3CDTF">2025-09-06T09:31:05Z</dcterms:modified>
</cp:coreProperties>
</file>